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</p:sldMasterIdLst>
  <p:sldIdLst>
    <p:sldId id="273" r:id="rId2"/>
    <p:sldId id="274" r:id="rId3"/>
    <p:sldId id="279" r:id="rId4"/>
    <p:sldId id="271" r:id="rId5"/>
    <p:sldId id="272" r:id="rId6"/>
    <p:sldId id="275" r:id="rId7"/>
    <p:sldId id="276" r:id="rId8"/>
    <p:sldId id="277" r:id="rId9"/>
    <p:sldId id="278" r:id="rId10"/>
    <p:sldId id="266" r:id="rId11"/>
    <p:sldId id="257" r:id="rId12"/>
    <p:sldId id="259" r:id="rId13"/>
    <p:sldId id="265" r:id="rId14"/>
    <p:sldId id="267" r:id="rId15"/>
    <p:sldId id="260" r:id="rId16"/>
    <p:sldId id="261" r:id="rId17"/>
    <p:sldId id="262" r:id="rId18"/>
    <p:sldId id="263" r:id="rId19"/>
    <p:sldId id="264" r:id="rId20"/>
    <p:sldId id="280" r:id="rId21"/>
    <p:sldId id="281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1" d="100"/>
          <a:sy n="61" d="100"/>
        </p:scale>
        <p:origin x="53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6EE87-EBD5-4F12-A48A-63ACA297AC8F}" type="datetimeFigureOut">
              <a:rPr lang="en-US" smtClean="0"/>
              <a:t>7/11/2019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329026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7/11/2019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209870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7/11/2019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061597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7/11/2019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844838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7/11/2019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321981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7/11/2019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869985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7/11/2019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582401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7/11/2019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052057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7/11/2019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528631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8063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7/11/2019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235473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7/11/2019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320600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7/11/2019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728033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7/11/2019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144952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7/11/2019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559882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7/11/2019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942054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7/11/2019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526834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0298CD5-6C1E-4009-B41F-6DF62E31D3BE}" type="datetimeFigureOut">
              <a:rPr lang="en-US" smtClean="0"/>
              <a:pPr/>
              <a:t>7/11/2019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8565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  <p:sldLayoutId id="2147483762" r:id="rId17"/>
  </p:sldLayoutIdLst>
  <p:transition>
    <p:fade thruBlk="1"/>
  </p:transition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64080D6-34DE-4277-97CC-2FB381284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453E82E-98F4-4DDD-A4C6-01EB22ECC8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E24816F-5085-4887-B790-AA46ACDAC2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2297" y="1042443"/>
            <a:ext cx="8574622" cy="2616199"/>
          </a:xfrm>
        </p:spPr>
        <p:txBody>
          <a:bodyPr>
            <a:normAutofit/>
          </a:bodyPr>
          <a:lstStyle/>
          <a:p>
            <a:r>
              <a:rPr lang="pt-BR" dirty="0"/>
              <a:t>Termodinâmica Aplicada à Computação</a:t>
            </a:r>
          </a:p>
        </p:txBody>
      </p:sp>
    </p:spTree>
    <p:extLst>
      <p:ext uri="{BB962C8B-B14F-4D97-AF65-F5344CB8AC3E}">
        <p14:creationId xmlns:p14="http://schemas.microsoft.com/office/powerpoint/2010/main" val="31892142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C4A642-DC31-44F5-90C2-5FF5428EC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dirty="0"/>
              <a:t>Resultados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AB6CF08-FDD9-479F-8609-BE0A1A5D7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924051"/>
            <a:ext cx="10018713" cy="3867150"/>
          </a:xfrm>
        </p:spPr>
        <p:txBody>
          <a:bodyPr/>
          <a:lstStyle/>
          <a:p>
            <a:r>
              <a:rPr lang="pt-BR" dirty="0"/>
              <a:t>Temperatura;</a:t>
            </a:r>
          </a:p>
          <a:p>
            <a:r>
              <a:rPr lang="pt-BR" dirty="0"/>
              <a:t>Custo;</a:t>
            </a:r>
          </a:p>
          <a:p>
            <a:r>
              <a:rPr lang="pt-BR" dirty="0"/>
              <a:t>Ruído;</a:t>
            </a:r>
          </a:p>
          <a:p>
            <a:r>
              <a:rPr lang="pt-BR" dirty="0"/>
              <a:t>Consumo energético. </a:t>
            </a:r>
          </a:p>
        </p:txBody>
      </p:sp>
    </p:spTree>
    <p:extLst>
      <p:ext uri="{BB962C8B-B14F-4D97-AF65-F5344CB8AC3E}">
        <p14:creationId xmlns:p14="http://schemas.microsoft.com/office/powerpoint/2010/main" val="2109507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3C04F6-0D9C-4FCE-9E20-678E2C483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Temperatura máxima de funcionamento para cada componente</a:t>
            </a: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B2083965-A8F7-44CE-A2C9-AAC1B7E959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12608" y="2667000"/>
            <a:ext cx="4162122" cy="3124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6817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09D98C-5642-4DDB-BFC6-2E634F4CE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pt-BR" dirty="0"/>
              <a:t>Temperatura Sensor S1: integrado do processador (em º C)</a:t>
            </a:r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CB0F597F-7234-4E25-89E2-14E88362D4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851" y="2286000"/>
            <a:ext cx="7995380" cy="40528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96589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06DEB3-E90A-432C-993C-354874558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do sensor S9 com refrigeração a ar (em º C) </a:t>
            </a: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F1DEC2F0-4502-43F9-BB02-234D9AEE84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5231" y="2300291"/>
            <a:ext cx="8885075" cy="42000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90056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DC2C32-786A-477D-9FB6-052D18524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do sistema de refrigeração a ar</a:t>
            </a: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C65DD0DE-78D5-4667-A6FC-B7AF48FCC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2702" y="2057400"/>
            <a:ext cx="7758573" cy="43243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66373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110423-7566-436A-B8EC-63FB44D78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do sistema de refrigeração a água </a:t>
            </a: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439CBA75-1698-48B1-9FA3-1FBFEE16F1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6450" y="2209800"/>
            <a:ext cx="7752838" cy="4267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999701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ADEF6A-3E3C-4763-8D0F-4E9F85DAA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Custo parcelar com descrição de cada componente em cada tipo de refrigeração</a:t>
            </a: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3346AE87-B29E-4F22-B8C3-1508F50810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0439" y="2438399"/>
            <a:ext cx="8477250" cy="39243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72081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CB0FEF-1F2F-4B02-9C65-9505AAFF9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Valor de ruído em dB de cada teste </a:t>
            </a: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C08FFF65-CD26-46CB-AF19-F76C0CE150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9354" y="2276475"/>
            <a:ext cx="10393670" cy="35147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826303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FE227B-265D-4BE1-A98F-A47002750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Consumo energético em cada teste para cada componente</a:t>
            </a: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291BF2B3-A9F5-4D46-9652-46E29009B1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5785" y="2340747"/>
            <a:ext cx="7020133" cy="41577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645685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86C5E8-7E7B-41DB-AB3A-186B5CB32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107" y="685800"/>
            <a:ext cx="11147917" cy="5105400"/>
          </a:xfrm>
        </p:spPr>
        <p:txBody>
          <a:bodyPr>
            <a:normAutofit/>
          </a:bodyPr>
          <a:lstStyle/>
          <a:p>
            <a:r>
              <a:rPr lang="pt-BR" sz="7000" dirty="0"/>
              <a:t>Air Cooler</a:t>
            </a:r>
            <a:br>
              <a:rPr lang="pt-BR" sz="7000" dirty="0"/>
            </a:br>
            <a:r>
              <a:rPr lang="pt-BR" sz="7000" dirty="0" err="1"/>
              <a:t>vs</a:t>
            </a:r>
            <a:br>
              <a:rPr lang="pt-BR" sz="7000" dirty="0"/>
            </a:br>
            <a:r>
              <a:rPr lang="pt-BR" sz="7000" dirty="0" err="1"/>
              <a:t>Water</a:t>
            </a:r>
            <a:r>
              <a:rPr lang="pt-BR" sz="7000" dirty="0"/>
              <a:t> Cooler</a:t>
            </a:r>
          </a:p>
        </p:txBody>
      </p:sp>
    </p:spTree>
    <p:extLst>
      <p:ext uri="{BB962C8B-B14F-4D97-AF65-F5344CB8AC3E}">
        <p14:creationId xmlns:p14="http://schemas.microsoft.com/office/powerpoint/2010/main" val="2493468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4080D6-34DE-4277-97CC-2FB381284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E569470-B6BF-4BF0-A438-0656967B9C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7971E02-9DB1-4EBA-83DA-3BDD9AE557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>
            <a:normAutofit/>
          </a:bodyPr>
          <a:lstStyle/>
          <a:p>
            <a:r>
              <a:rPr lang="pt-BR" dirty="0"/>
              <a:t>Sistemas de refrigeração para computador pessoal</a:t>
            </a:r>
          </a:p>
        </p:txBody>
      </p:sp>
    </p:spTree>
    <p:extLst>
      <p:ext uri="{BB962C8B-B14F-4D97-AF65-F5344CB8AC3E}">
        <p14:creationId xmlns:p14="http://schemas.microsoft.com/office/powerpoint/2010/main" val="41740018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041071-3A7E-466B-8E37-169DA1B91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CONCLUSÃO</a:t>
            </a:r>
            <a:br>
              <a:rPr lang="en-US" dirty="0"/>
            </a:b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A384822-B2D1-44A4-A5C4-C5EAC38D72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840" indent="-285480">
              <a:buClr>
                <a:srgbClr val="1287C3"/>
              </a:buClr>
            </a:pPr>
            <a:r>
              <a:rPr lang="pt-BR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Recaptulando</a:t>
            </a: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;</a:t>
            </a:r>
            <a:endParaRPr lang="pt-BR" dirty="0"/>
          </a:p>
          <a:p>
            <a:pPr marL="285840" indent="-285480">
              <a:buClr>
                <a:srgbClr val="1287C3"/>
              </a:buClr>
            </a:pP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Sistema de Refrigeração à Água </a:t>
            </a:r>
            <a:r>
              <a:rPr lang="pt-BR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vs</a:t>
            </a: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Sistema de Refrigeração à Ar;</a:t>
            </a:r>
            <a:endParaRPr lang="pt-BR" dirty="0"/>
          </a:p>
          <a:p>
            <a:pPr marL="285840" indent="-285480">
              <a:buClr>
                <a:srgbClr val="1287C3"/>
              </a:buClr>
            </a:pP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Como a tese em estudo contribui para melhorar a área de pesquisa?</a:t>
            </a:r>
            <a:endParaRPr lang="pt-BR" dirty="0"/>
          </a:p>
          <a:p>
            <a:pPr marL="285840" indent="-285480">
              <a:buClr>
                <a:srgbClr val="1287C3"/>
              </a:buClr>
            </a:pP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Trabalhos futuros preponderantes;</a:t>
            </a: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379828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1ADAD5-126D-4C56-B2E5-E78360DA5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REFERÊNCIAS BIBLIOGRÁFICAS</a:t>
            </a:r>
            <a:br>
              <a:rPr lang="en-US" dirty="0"/>
            </a:b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D748CF-397A-4A32-BD37-3E2F01B9E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https://repositorio-aberto.up.pt/bitstream/10216/86985/2/158246.pdf </a:t>
            </a:r>
            <a:endParaRPr lang="en-US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24175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66EB5-CADC-4D0B-B845-090AD152F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dirty="0" err="1"/>
              <a:t>Componetes</a:t>
            </a:r>
            <a:r>
              <a:rPr lang="pt-BR" dirty="0"/>
              <a:t> 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11F09D-1037-469D-8DD0-571101F29B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840" indent="-285480" algn="just">
              <a:buClr>
                <a:srgbClr val="1287C3"/>
              </a:buClr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Dionatas Santos</a:t>
            </a:r>
            <a:endParaRPr lang="en-US" dirty="0"/>
          </a:p>
          <a:p>
            <a:pPr marL="285840" indent="-285480" algn="just">
              <a:buClr>
                <a:srgbClr val="1287C3"/>
              </a:buClr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Genes de Freitas</a:t>
            </a:r>
            <a:endParaRPr lang="en-US" dirty="0"/>
          </a:p>
          <a:p>
            <a:pPr marL="285840" indent="-285480" algn="just">
              <a:buClr>
                <a:srgbClr val="1287C3"/>
              </a:buClr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Milena Tavares</a:t>
            </a:r>
            <a:endParaRPr lang="en-US" dirty="0"/>
          </a:p>
          <a:p>
            <a:pPr marL="285840" indent="-285480" algn="just">
              <a:buClr>
                <a:srgbClr val="1287C3"/>
              </a:buClr>
            </a:pPr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Pâmela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Aliny</a:t>
            </a:r>
            <a:endParaRPr lang="en-US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78115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F2D3E5-BC2F-4BEC-AC04-EA63E487D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D96E956-B20F-4765-B70E-C6E331BE4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/>
              <a:t>DESEMPENHO </a:t>
            </a:r>
            <a:r>
              <a:rPr lang="pt-BR" dirty="0" err="1"/>
              <a:t>vs</a:t>
            </a:r>
            <a:r>
              <a:rPr lang="pt-BR" dirty="0"/>
              <a:t> AQUECIMENTO</a:t>
            </a:r>
          </a:p>
          <a:p>
            <a:pPr marL="0" indent="0" algn="just">
              <a:buNone/>
            </a:pPr>
            <a:r>
              <a:rPr lang="pt-BR" dirty="0"/>
              <a:t>Um dos grandes desafios da evolução tecnológica estaria em conciliar melhor desempenho e ao mesmo tempo evitar uma geração excessiva de calor.</a:t>
            </a:r>
          </a:p>
          <a:p>
            <a:pPr algn="just"/>
            <a:endParaRPr lang="pt-BR" dirty="0"/>
          </a:p>
          <a:p>
            <a:pPr algn="just"/>
            <a:endParaRPr lang="pt-BR" dirty="0"/>
          </a:p>
          <a:p>
            <a:pPr algn="just"/>
            <a:r>
              <a:rPr lang="pt-BR" dirty="0"/>
              <a:t>Qual seria uma possível “solução”?</a:t>
            </a:r>
          </a:p>
          <a:p>
            <a:pPr algn="just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49376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E474A2-8EFC-4704-82E6-E61AF98EA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dirty="0"/>
              <a:t>Coolers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D04927F-8575-417D-ADF1-12E026C919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156792"/>
            <a:ext cx="10018713" cy="37636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Dispositivos com a exclusiva função de dissipar o calor gerado pelo funcionamento do computador.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Refrigeração a ar;</a:t>
            </a:r>
          </a:p>
          <a:p>
            <a:r>
              <a:rPr lang="pt-BR" dirty="0"/>
              <a:t>Refrigeração a água;</a:t>
            </a:r>
          </a:p>
          <a:p>
            <a:r>
              <a:rPr lang="pt-BR" dirty="0"/>
              <a:t>Imersão ;</a:t>
            </a:r>
          </a:p>
          <a:p>
            <a:r>
              <a:rPr lang="pt-BR" dirty="0"/>
              <a:t>Refrigeração abaixo da temperatura ambiente</a:t>
            </a:r>
          </a:p>
        </p:txBody>
      </p:sp>
    </p:spTree>
    <p:extLst>
      <p:ext uri="{BB962C8B-B14F-4D97-AF65-F5344CB8AC3E}">
        <p14:creationId xmlns:p14="http://schemas.microsoft.com/office/powerpoint/2010/main" val="162440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22D343-60B5-4D8E-B6CA-95DD3EEA5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715618"/>
            <a:ext cx="10018713" cy="1010477"/>
          </a:xfrm>
        </p:spPr>
        <p:txBody>
          <a:bodyPr/>
          <a:lstStyle/>
          <a:p>
            <a:pPr algn="l"/>
            <a:r>
              <a:rPr lang="pt-BR"/>
              <a:t>Metodologia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7125612-4BEF-4388-9BE8-015B6C0C1C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9" y="2355569"/>
            <a:ext cx="5282251" cy="4502431"/>
          </a:xfrm>
        </p:spPr>
        <p:txBody>
          <a:bodyPr>
            <a:normAutofit/>
          </a:bodyPr>
          <a:lstStyle/>
          <a:p>
            <a:pPr marL="0" lvl="0" indent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Foram configurados dois computadores, um dotado de um sistema de refrigeração a ar e outro integrando um sistema de refrigeração a água. Para a avaliação e comparação do desempenho de sistemas de refrigeração utilizou-se aplicações via software que simulam o uso intensivo dos seus componentes.</a:t>
            </a:r>
          </a:p>
          <a:p>
            <a:pPr marL="0" lvl="0" indent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pt-BR" dirty="0"/>
          </a:p>
          <a:p>
            <a:pPr marL="457200" lvl="0" indent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pt-BR" dirty="0"/>
          </a:p>
          <a:p>
            <a:pPr marL="457200" lvl="0" indent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pt-BR" dirty="0"/>
          </a:p>
          <a:p>
            <a:pPr algn="just"/>
            <a:endParaRPr lang="pt-BR" dirty="0"/>
          </a:p>
        </p:txBody>
      </p:sp>
      <p:pic>
        <p:nvPicPr>
          <p:cNvPr id="4" name="Google Shape;55;p13">
            <a:extLst>
              <a:ext uri="{FF2B5EF4-FFF2-40B4-BE49-F238E27FC236}">
                <a16:creationId xmlns:a16="http://schemas.microsoft.com/office/drawing/2014/main" id="{99DB3424-78B2-4BA4-AAC9-B4AC7D4159BF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64125" y="1177283"/>
            <a:ext cx="4603941" cy="536244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0046945A-07E5-4C2C-9E6B-F43CA4046D5A}"/>
              </a:ext>
            </a:extLst>
          </p:cNvPr>
          <p:cNvSpPr/>
          <p:nvPr/>
        </p:nvSpPr>
        <p:spPr>
          <a:xfrm>
            <a:off x="8033924" y="530952"/>
            <a:ext cx="31053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400" dirty="0"/>
              <a:t>Computador montado:</a:t>
            </a:r>
          </a:p>
        </p:txBody>
      </p:sp>
    </p:spTree>
    <p:extLst>
      <p:ext uri="{BB962C8B-B14F-4D97-AF65-F5344CB8AC3E}">
        <p14:creationId xmlns:p14="http://schemas.microsoft.com/office/powerpoint/2010/main" val="1749575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574F0CD-7098-43A3-9645-F93A520EC5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7850" y="339402"/>
            <a:ext cx="4607188" cy="576262"/>
          </a:xfrm>
        </p:spPr>
        <p:txBody>
          <a:bodyPr/>
          <a:lstStyle/>
          <a:p>
            <a:r>
              <a:rPr lang="pt-BR" dirty="0"/>
              <a:t>Refrigeração à Ar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746AC04D-B344-46D2-AD7F-D69041AB598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59985" y="1427920"/>
            <a:ext cx="5762308" cy="4818858"/>
          </a:xfrm>
          <a:prstGeom prst="rect">
            <a:avLst/>
          </a:prstGeo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5818652-12D1-4871-B46C-4891C93B4F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80487" y="339402"/>
            <a:ext cx="4622537" cy="576262"/>
          </a:xfrm>
        </p:spPr>
        <p:txBody>
          <a:bodyPr/>
          <a:lstStyle/>
          <a:p>
            <a:r>
              <a:rPr lang="pt-BR" dirty="0"/>
              <a:t>Refrigeração à Água</a:t>
            </a:r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6408F9AF-A459-4A9E-9B44-5128E8A1EA6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922293" y="1311964"/>
            <a:ext cx="5330515" cy="499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563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E54ED8-AAE7-4CAD-A9D6-2C5340350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791" y="685800"/>
            <a:ext cx="9727233" cy="573157"/>
          </a:xfrm>
        </p:spPr>
        <p:txBody>
          <a:bodyPr>
            <a:normAutofit fontScale="90000"/>
          </a:bodyPr>
          <a:lstStyle/>
          <a:p>
            <a:pPr algn="l"/>
            <a:r>
              <a:rPr lang="pt-BR" dirty="0"/>
              <a:t>Testes</a:t>
            </a:r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A2BA1512-C8F8-496F-B9D1-F09C8C957C5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40283" y="2759720"/>
            <a:ext cx="4899358" cy="2839323"/>
          </a:xfrm>
          <a:prstGeom prst="rect">
            <a:avLst/>
          </a:prstGeom>
        </p:spPr>
      </p:pic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27157972-BC96-4344-93A5-62BA4B85E7E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94290" y="2759720"/>
            <a:ext cx="4899358" cy="2823701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3F9CEE77-26DC-40C9-900B-EA1DE3280231}"/>
              </a:ext>
            </a:extLst>
          </p:cNvPr>
          <p:cNvSpPr/>
          <p:nvPr/>
        </p:nvSpPr>
        <p:spPr>
          <a:xfrm>
            <a:off x="1669774" y="1258957"/>
            <a:ext cx="960782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2400" dirty="0"/>
              <a:t>O posicionamento dos coolers seguem os padrões da indústria de computadores pessoais, com entrada de ar pela frente do gabinete e saída de ar pelas zona traseira e topo.</a:t>
            </a:r>
          </a:p>
        </p:txBody>
      </p:sp>
    </p:spTree>
    <p:extLst>
      <p:ext uri="{BB962C8B-B14F-4D97-AF65-F5344CB8AC3E}">
        <p14:creationId xmlns:p14="http://schemas.microsoft.com/office/powerpoint/2010/main" val="1548225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47F606-C624-4E83-98D5-E1083D7B0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830422"/>
            <a:ext cx="10018713" cy="520148"/>
          </a:xfrm>
        </p:spPr>
        <p:txBody>
          <a:bodyPr>
            <a:normAutofit fontScale="90000"/>
          </a:bodyPr>
          <a:lstStyle/>
          <a:p>
            <a:pPr algn="l"/>
            <a:r>
              <a:rPr lang="pt-BR" dirty="0"/>
              <a:t>Procedimento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8EE5ADC-B6EA-4F07-A58F-9F9121AF7A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9655" y="2942162"/>
            <a:ext cx="7888020" cy="3915838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D599B4BB-79BC-48CE-80E3-AFF8FC355387}"/>
              </a:ext>
            </a:extLst>
          </p:cNvPr>
          <p:cNvSpPr/>
          <p:nvPr/>
        </p:nvSpPr>
        <p:spPr>
          <a:xfrm>
            <a:off x="1484309" y="1350570"/>
            <a:ext cx="100187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2400" dirty="0"/>
          </a:p>
          <a:p>
            <a:r>
              <a:rPr lang="pt-BR" sz="2400" dirty="0"/>
              <a:t>Os registros das temperaturas e  imagens termográficas são registradas após o computador manter em funcionamento durante 15 minutos.</a:t>
            </a:r>
          </a:p>
        </p:txBody>
      </p:sp>
    </p:spTree>
    <p:extLst>
      <p:ext uri="{BB962C8B-B14F-4D97-AF65-F5344CB8AC3E}">
        <p14:creationId xmlns:p14="http://schemas.microsoft.com/office/powerpoint/2010/main" val="11250967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axe">
  <a:themeElements>
    <a:clrScheme name="Para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330</Words>
  <Application>Microsoft Office PowerPoint</Application>
  <PresentationFormat>Widescreen</PresentationFormat>
  <Paragraphs>53</Paragraphs>
  <Slides>21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4" baseType="lpstr">
      <vt:lpstr>Arial</vt:lpstr>
      <vt:lpstr>Corbel</vt:lpstr>
      <vt:lpstr>Paralaxe</vt:lpstr>
      <vt:lpstr>Termodinâmica Aplicada à Computação</vt:lpstr>
      <vt:lpstr>Sistemas de refrigeração para computador pessoal</vt:lpstr>
      <vt:lpstr>Componetes :</vt:lpstr>
      <vt:lpstr>Introdução</vt:lpstr>
      <vt:lpstr>Coolers</vt:lpstr>
      <vt:lpstr>Metodologia</vt:lpstr>
      <vt:lpstr>Apresentação do PowerPoint</vt:lpstr>
      <vt:lpstr>Testes</vt:lpstr>
      <vt:lpstr>Procedimento</vt:lpstr>
      <vt:lpstr>Resultados</vt:lpstr>
      <vt:lpstr>Temperatura máxima de funcionamento para cada componente</vt:lpstr>
      <vt:lpstr>Temperatura Sensor S1: integrado do processador (em º C)</vt:lpstr>
      <vt:lpstr>Resultados do sensor S9 com refrigeração a ar (em º C) </vt:lpstr>
      <vt:lpstr>Resultados do sistema de refrigeração a ar</vt:lpstr>
      <vt:lpstr>Resultados do sistema de refrigeração a água </vt:lpstr>
      <vt:lpstr>Custo parcelar com descrição de cada componente em cada tipo de refrigeração</vt:lpstr>
      <vt:lpstr>Valor de ruído em dB de cada teste </vt:lpstr>
      <vt:lpstr>Consumo energético em cada teste para cada componente</vt:lpstr>
      <vt:lpstr>Air Cooler vs Water Cooler</vt:lpstr>
      <vt:lpstr>CONCLUSÃO </vt:lpstr>
      <vt:lpstr>REFERÊNCIAS BIBLIOGRÁFICAS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Milena Tavares</dc:creator>
  <cp:lastModifiedBy>Dionatas Santos</cp:lastModifiedBy>
  <cp:revision>3</cp:revision>
  <dcterms:created xsi:type="dcterms:W3CDTF">2019-06-29T01:20:11Z</dcterms:created>
  <dcterms:modified xsi:type="dcterms:W3CDTF">2019-07-11T05:53:07Z</dcterms:modified>
</cp:coreProperties>
</file>